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9BAE7-C89F-4D0A-BA64-198B69D1C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C73C3F-4CAA-48BE-909F-0AA398B0A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FC1100-C53D-48AA-8B7A-6A90B1B6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BFE1A-C6C0-4FEC-8337-B32D6234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C1B1AA-0D8B-4B9E-8C95-E8FBC855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42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0EBBE-1B34-4785-A228-310E9D1D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F66EA8-6548-4CB1-B89C-8E1E52819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ED3D08-4AD5-495E-9DF5-118EFA8A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656D42-4CB2-4E37-8C33-9EC04C20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EE227-E2BF-409C-8DCD-2C9CAE58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2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B27C11-AEC0-4941-9C55-EC37151C7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99CBCC-05CC-43C4-8206-415A799A2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BD50F-6457-4A76-9200-D83EE177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CBD83-A8B9-46D3-8107-DCB2CF37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8DA887-204F-40C8-B6F3-D0D6F7D9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4A7FC-F0A1-48C4-AC4F-5AC0081C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2D3845-AD66-4C70-90FE-34624AF2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03B575-03FB-44B7-8508-6CC176BC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3705C-0036-403F-9B06-09024987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BFDDAE-F44D-4BCF-A063-74245767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2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D51BE-FD35-41E9-816E-5D3BD655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3E630B-B345-4A0E-9EDA-8F4FFD3FA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489F9-595C-4C27-81AB-D9BDAD95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4FDF8-69CD-4BE5-A6BB-08D336ED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B42C67-90CC-4A14-92BA-ADA71CDC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D43F1-BEF9-418B-9DC2-5A874D3D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F7882C-E07E-49E1-8A8B-43FF900D4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BF0E72F-16D3-4D91-BBA7-313AA7F95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4EEAA-4585-4E73-8412-9B7FE6F7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0F32B-FC19-41EF-B398-530F9BD5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EE3356-1972-4C7E-93A4-5800D3BC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1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5A55C-9E5D-45C3-B348-3454624C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31F129-A440-4C88-A12E-DDAB86BD8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7A7211-F5EB-436A-BD56-19EBAE65C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0E7BF9-BE18-4C6C-95CC-7972381C2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9B61ADE-531C-4F94-BE9A-66787C6D3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75AFBC7-3EE2-4F43-8C21-37BDD022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D50AF1-CDDD-4C78-A02D-45BB11AE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494446-844C-48D9-9210-BB4E7D79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6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EF266-F923-44AF-8BDC-091F48E0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A4033A-E3ED-45B5-86C3-DE245360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F6CF1B-B75B-45D7-9B38-D74646FC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E89854-67CD-4B9A-B595-A5EA970E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22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450FFE-B7DD-46D5-B982-CB2560FB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6350EE-2C7B-41E2-8C06-A4D24E9D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39F9FE-1479-46D3-8504-C2E35A2D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6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E9F4F-4D3E-47F4-81D7-2947FE0A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9085D0-7F2D-4CCE-B497-6B7DB1B6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EE0EE33-1D7E-4127-98B2-221C6D32B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92627B-4849-4B0B-8E89-2FED31A8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BC42AC-53E3-4688-8CBF-3F3E96C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97DFA-A8E0-4F2A-A8C1-74B4EE6E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0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B63E5-BD8E-4D9F-B59D-1A63AD34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4714A2D-4158-4B68-866A-6F67A137F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207580F-02C0-46A1-83E1-30A83A6B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FB7396-71CA-4751-8F2F-7142AB9A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925436-8B72-45CD-AF6B-0EF215BF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6E08F3-CF3E-47C5-B2A3-E7826640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3409F51-334E-4F3D-8F21-ED4222686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FD8B3E-A0BC-4C42-B28F-2DD43B7C4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8791A2-29BC-4DD9-8C6F-018E9927B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F2A5-9475-4F3D-9D15-48FBA7EA1D63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3B4253-13C1-41FA-84B6-89D777FAD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DBC785-879A-46D5-9426-BE0DC0B2B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7FB0-25C7-49A1-A5A8-1D88CA7D5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92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B81EB-5E40-4798-BB49-F16A91CE8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Kontakty na krizovou pomoc </a:t>
            </a:r>
            <a:br>
              <a:rPr lang="cs-CZ" dirty="0"/>
            </a:br>
            <a:r>
              <a:rPr lang="cs-CZ" dirty="0" err="1"/>
              <a:t>Hl.m.Praha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8BE4E-597C-4E6B-8434-239B86DAB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DĚTI A DOSPÍVAJÍCÍ</a:t>
            </a:r>
          </a:p>
        </p:txBody>
      </p:sp>
    </p:spTree>
    <p:extLst>
      <p:ext uri="{BB962C8B-B14F-4D97-AF65-F5344CB8AC3E}">
        <p14:creationId xmlns:p14="http://schemas.microsoft.com/office/powerpoint/2010/main" val="221546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7D982-4E34-4DDA-989D-5D352EEB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Krizová pomoc - ambulantní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B46B35-968D-4734-889F-F4EBAFDF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544838"/>
            <a:ext cx="10794507" cy="4948037"/>
          </a:xfrm>
        </p:spPr>
        <p:txBody>
          <a:bodyPr>
            <a:normAutofit fontScale="62500" lnSpcReduction="20000"/>
          </a:bodyPr>
          <a:lstStyle/>
          <a:p>
            <a:r>
              <a:rPr lang="cs-CZ" sz="2600" dirty="0"/>
              <a:t>CENTRUM MODRÉ DVEŘE - </a:t>
            </a:r>
            <a:r>
              <a:rPr lang="fi-FI" sz="2600" dirty="0"/>
              <a:t>Praha 4 - Krč, tel. 725 515 934</a:t>
            </a:r>
            <a:endParaRPr lang="cs-CZ" sz="2600" dirty="0"/>
          </a:p>
          <a:p>
            <a:pPr marL="0" indent="0" fontAlgn="base">
              <a:buNone/>
            </a:pPr>
            <a:r>
              <a:rPr lang="cs-CZ" sz="1700" b="1" dirty="0"/>
              <a:t>	</a:t>
            </a:r>
            <a:r>
              <a:rPr lang="cs-CZ" sz="2200" dirty="0"/>
              <a:t>Osobní </a:t>
            </a:r>
          </a:p>
          <a:p>
            <a:pPr marL="0" indent="0" fontAlgn="base">
              <a:buNone/>
            </a:pPr>
            <a:r>
              <a:rPr lang="cs-CZ" sz="2200" dirty="0"/>
              <a:t>	Krizová intervence  </a:t>
            </a:r>
          </a:p>
          <a:p>
            <a:r>
              <a:rPr lang="cs-CZ" sz="2600" dirty="0"/>
              <a:t>CESTOU NECESTOU (Krizové centrum pro rodinu) - </a:t>
            </a:r>
            <a:r>
              <a:rPr lang="fi-FI" sz="2600" dirty="0"/>
              <a:t>Praha 2, tel. 605 203 876</a:t>
            </a:r>
            <a:endParaRPr lang="cs-CZ" sz="26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200" dirty="0"/>
              <a:t>Osobní </a:t>
            </a:r>
          </a:p>
          <a:p>
            <a:pPr marL="0" indent="0">
              <a:buNone/>
            </a:pPr>
            <a:r>
              <a:rPr lang="cs-CZ" sz="2200" dirty="0"/>
              <a:t>	Pro rodiny, které se ocitají v dlouhodobé krizové situaci a pro děti ohrožené 	týráním, zneužíváním a zanedbáváním, nebo 	vykazující různé známky psychického 	strádání </a:t>
            </a:r>
            <a:r>
              <a:rPr lang="fi-FI" sz="2200" dirty="0"/>
              <a:t> </a:t>
            </a:r>
            <a:endParaRPr lang="cs-CZ" sz="2200" dirty="0"/>
          </a:p>
          <a:p>
            <a:r>
              <a:rPr lang="cs-CZ" sz="2600" dirty="0"/>
              <a:t>DĚTSKÉ KRIZOVÉ CENTRUM - </a:t>
            </a:r>
            <a:r>
              <a:rPr lang="fi-FI" sz="2600" dirty="0"/>
              <a:t> Praha 12 – Kamýk, tel. 777 664 672 </a:t>
            </a:r>
            <a:endParaRPr lang="cs-CZ" sz="26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200" dirty="0"/>
              <a:t>Osobní, distanční (linka, chat, email) </a:t>
            </a:r>
          </a:p>
          <a:p>
            <a:pPr marL="0" indent="0">
              <a:buNone/>
            </a:pPr>
            <a:r>
              <a:rPr lang="cs-CZ" sz="2200" dirty="0"/>
              <a:t>	Problematika zneužívání, zanedbávání, násilí a konfliktů mezi rodiči, rozvod, úmrtí, závažné onemocnění, šikana nebo 	trauma, pro svědky násilných trestních činů </a:t>
            </a:r>
          </a:p>
          <a:p>
            <a:r>
              <a:rPr lang="cs-CZ" sz="2600" dirty="0"/>
              <a:t>DŮM PŘEMYSLA PITTRA PRO DĚTI - </a:t>
            </a:r>
            <a:r>
              <a:rPr lang="fi-FI" sz="2600" dirty="0"/>
              <a:t>Praha 6 – Ruzyně, tel. 607 199 291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200" dirty="0"/>
              <a:t>Osobní (ambulance, terén, pobyt) </a:t>
            </a:r>
          </a:p>
          <a:p>
            <a:pPr marL="0" indent="0">
              <a:buNone/>
            </a:pPr>
            <a:r>
              <a:rPr lang="cs-CZ" sz="2200" dirty="0"/>
              <a:t>	Krizová intervence, sociální rehabilitace </a:t>
            </a:r>
          </a:p>
          <a:p>
            <a:r>
              <a:rPr lang="cs-CZ" sz="2600" dirty="0"/>
              <a:t>KRIZOVÁ SLUŽBA FOKUS PRAHA (terén) - tel. 777 800 983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sz="2200" dirty="0"/>
              <a:t>Terénní, distanční (chat, linka) </a:t>
            </a:r>
          </a:p>
          <a:p>
            <a:pPr marL="0" indent="0">
              <a:buNone/>
            </a:pPr>
            <a:r>
              <a:rPr lang="cs-CZ" sz="2200" dirty="0"/>
              <a:t>	Pro osoby se zkušeností s duševním onemocněním, popř. jejich blízkým, kteří se ocitli v krizové životní situaci a potřebují pomoc</a:t>
            </a:r>
          </a:p>
        </p:txBody>
      </p:sp>
      <p:sp>
        <p:nvSpPr>
          <p:cNvPr id="4" name="Tlačítko akce: Získat informace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596FC17-C4DB-4799-BF6F-A8050A406BCC}"/>
              </a:ext>
            </a:extLst>
          </p:cNvPr>
          <p:cNvSpPr/>
          <p:nvPr/>
        </p:nvSpPr>
        <p:spPr>
          <a:xfrm>
            <a:off x="1269505" y="3088873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lačítko akce: Získat informac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D8A6A20-DCC5-4759-AB3F-3F238AAE6480}"/>
              </a:ext>
            </a:extLst>
          </p:cNvPr>
          <p:cNvSpPr/>
          <p:nvPr/>
        </p:nvSpPr>
        <p:spPr>
          <a:xfrm>
            <a:off x="1269505" y="2135394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lačítko akce: Získat informac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2ECC58-DAF4-49D7-B1CF-E8529727FC25}"/>
              </a:ext>
            </a:extLst>
          </p:cNvPr>
          <p:cNvSpPr/>
          <p:nvPr/>
        </p:nvSpPr>
        <p:spPr>
          <a:xfrm>
            <a:off x="1269505" y="4136580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lačítko akce: Získat informac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8382A41-6B1A-4912-A33F-71F20ABA056F}"/>
              </a:ext>
            </a:extLst>
          </p:cNvPr>
          <p:cNvSpPr/>
          <p:nvPr/>
        </p:nvSpPr>
        <p:spPr>
          <a:xfrm>
            <a:off x="1269505" y="5100724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lačítko akce: Získat informac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D86E6F3-3F07-4F5D-8688-7AED749F83C3}"/>
              </a:ext>
            </a:extLst>
          </p:cNvPr>
          <p:cNvSpPr/>
          <p:nvPr/>
        </p:nvSpPr>
        <p:spPr>
          <a:xfrm>
            <a:off x="1269505" y="5887314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Grafický objekt 10" descr="Schůzka">
            <a:extLst>
              <a:ext uri="{FF2B5EF4-FFF2-40B4-BE49-F238E27FC236}">
                <a16:creationId xmlns:a16="http://schemas.microsoft.com/office/drawing/2014/main" id="{5EA6A6A0-7B17-470A-B0E5-CA3603220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505" y="1841173"/>
            <a:ext cx="223421" cy="223421"/>
          </a:xfrm>
          <a:prstGeom prst="rect">
            <a:avLst/>
          </a:prstGeom>
        </p:spPr>
      </p:pic>
      <p:pic>
        <p:nvPicPr>
          <p:cNvPr id="13" name="Grafický objekt 12" descr="Schůzka">
            <a:extLst>
              <a:ext uri="{FF2B5EF4-FFF2-40B4-BE49-F238E27FC236}">
                <a16:creationId xmlns:a16="http://schemas.microsoft.com/office/drawing/2014/main" id="{28A1D22A-E5CA-4230-86FF-9F7AE55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4681" y="2722531"/>
            <a:ext cx="223421" cy="223421"/>
          </a:xfrm>
          <a:prstGeom prst="rect">
            <a:avLst/>
          </a:prstGeom>
        </p:spPr>
      </p:pic>
      <p:pic>
        <p:nvPicPr>
          <p:cNvPr id="14" name="Grafický objekt 13" descr="Schůzka">
            <a:extLst>
              <a:ext uri="{FF2B5EF4-FFF2-40B4-BE49-F238E27FC236}">
                <a16:creationId xmlns:a16="http://schemas.microsoft.com/office/drawing/2014/main" id="{7D423722-6A7A-4AF4-8AD4-C20615612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505" y="3751278"/>
            <a:ext cx="223421" cy="223421"/>
          </a:xfrm>
          <a:prstGeom prst="rect">
            <a:avLst/>
          </a:prstGeom>
        </p:spPr>
      </p:pic>
      <p:pic>
        <p:nvPicPr>
          <p:cNvPr id="15" name="Grafický objekt 14" descr="Schůzka">
            <a:extLst>
              <a:ext uri="{FF2B5EF4-FFF2-40B4-BE49-F238E27FC236}">
                <a16:creationId xmlns:a16="http://schemas.microsoft.com/office/drawing/2014/main" id="{6624197A-782D-4851-B685-3BD1EBEA8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505" y="4793203"/>
            <a:ext cx="223421" cy="223421"/>
          </a:xfrm>
          <a:prstGeom prst="rect">
            <a:avLst/>
          </a:prstGeom>
        </p:spPr>
      </p:pic>
      <p:pic>
        <p:nvPicPr>
          <p:cNvPr id="16" name="Grafický objekt 15" descr="Schůzka">
            <a:extLst>
              <a:ext uri="{FF2B5EF4-FFF2-40B4-BE49-F238E27FC236}">
                <a16:creationId xmlns:a16="http://schemas.microsoft.com/office/drawing/2014/main" id="{305428BB-0F10-4D69-B0C0-8C89BE370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505" y="5611707"/>
            <a:ext cx="223421" cy="2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4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EB33F-ADC6-4881-99D4-342A3ACF2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Krizová pomoc - ambulantní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F34DB9-A336-4F79-8EDD-0DF1B4FAD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26" y="1380601"/>
            <a:ext cx="11096348" cy="5397500"/>
          </a:xfrm>
        </p:spPr>
        <p:txBody>
          <a:bodyPr>
            <a:normAutofit/>
          </a:bodyPr>
          <a:lstStyle/>
          <a:p>
            <a:r>
              <a:rPr lang="cs-CZ" sz="1600" dirty="0"/>
              <a:t>SOS DIAKONIE ČCE - </a:t>
            </a:r>
            <a:r>
              <a:rPr lang="fi-FI" sz="1600" dirty="0"/>
              <a:t>Praha 2, tel. 777 734 173 </a:t>
            </a:r>
            <a:endParaRPr lang="cs-CZ" sz="1600" dirty="0"/>
          </a:p>
          <a:p>
            <a:pPr marL="0" indent="0" fontAlgn="base">
              <a:buNone/>
            </a:pPr>
            <a:r>
              <a:rPr lang="cs-CZ" sz="1400" dirty="0"/>
              <a:t>	Osobní, distanční (chat) </a:t>
            </a:r>
          </a:p>
          <a:p>
            <a:pPr marL="0" indent="0" fontAlgn="base">
              <a:buNone/>
            </a:pPr>
            <a:r>
              <a:rPr lang="cs-CZ" sz="1400" dirty="0"/>
              <a:t>	Krizová intervence </a:t>
            </a:r>
            <a:endParaRPr lang="cs-CZ" dirty="0"/>
          </a:p>
          <a:p>
            <a:r>
              <a:rPr lang="cs-CZ" sz="1600" dirty="0"/>
              <a:t>NÁKEL -</a:t>
            </a:r>
            <a:r>
              <a:rPr lang="fi-FI" sz="1600" dirty="0"/>
              <a:t> Praha 4, tel. 731 655 384</a:t>
            </a:r>
            <a:endParaRPr lang="cs-CZ" sz="1600" dirty="0"/>
          </a:p>
          <a:p>
            <a:pPr marL="457200" lvl="1" indent="0" fontAlgn="base">
              <a:buNone/>
            </a:pPr>
            <a:r>
              <a:rPr lang="cs-CZ" sz="1000" dirty="0"/>
              <a:t>	</a:t>
            </a:r>
            <a:r>
              <a:rPr lang="cs-CZ" sz="1400" dirty="0"/>
              <a:t>Osobní </a:t>
            </a:r>
          </a:p>
          <a:p>
            <a:pPr marL="457200" lvl="1" indent="0" fontAlgn="base">
              <a:buNone/>
            </a:pPr>
            <a:r>
              <a:rPr lang="cs-CZ" sz="1400" dirty="0"/>
              <a:t>	Krizová intervence a psychoterapie </a:t>
            </a:r>
          </a:p>
          <a:p>
            <a:r>
              <a:rPr lang="cs-CZ" sz="1700" dirty="0"/>
              <a:t>ACORUS - </a:t>
            </a:r>
            <a:r>
              <a:rPr lang="fi-FI" sz="1700" dirty="0"/>
              <a:t>Praha 1, tel. 283 892 772</a:t>
            </a:r>
            <a:endParaRPr lang="cs-CZ" sz="1700" dirty="0"/>
          </a:p>
          <a:p>
            <a:pPr marL="0" indent="0" fontAlgn="base">
              <a:buNone/>
            </a:pPr>
            <a:r>
              <a:rPr lang="cs-CZ" sz="1400" b="1" dirty="0"/>
              <a:t>	</a:t>
            </a:r>
            <a:r>
              <a:rPr lang="cs-CZ" sz="1400" dirty="0"/>
              <a:t>Osobní </a:t>
            </a:r>
          </a:p>
          <a:p>
            <a:pPr marL="0" indent="0" fontAlgn="base">
              <a:buNone/>
            </a:pPr>
            <a:r>
              <a:rPr lang="cs-CZ" sz="1400" dirty="0"/>
              <a:t>	Pro děti a mladistvé, kteří zažívají nebo zažívali domácí násilí</a:t>
            </a:r>
          </a:p>
          <a:p>
            <a:r>
              <a:rPr lang="cs-CZ" sz="1600" dirty="0"/>
              <a:t>INTERVENČNÍ CENTRUM - </a:t>
            </a:r>
            <a:r>
              <a:rPr lang="fi-FI" sz="1600" dirty="0"/>
              <a:t>Praha 3, tel. 734 510 292 </a:t>
            </a:r>
            <a:endParaRPr lang="cs-CZ" sz="1600" dirty="0"/>
          </a:p>
          <a:p>
            <a:pPr marL="0" indent="0" fontAlgn="base">
              <a:buNone/>
            </a:pPr>
            <a:r>
              <a:rPr lang="cs-CZ" sz="1600" dirty="0"/>
              <a:t>	</a:t>
            </a:r>
            <a:r>
              <a:rPr lang="cs-CZ" sz="1400" dirty="0"/>
              <a:t>Osobní, distanční (linka, email) </a:t>
            </a:r>
          </a:p>
          <a:p>
            <a:pPr marL="0" indent="0" fontAlgn="base">
              <a:buNone/>
            </a:pPr>
            <a:r>
              <a:rPr lang="cs-CZ" sz="1400" dirty="0"/>
              <a:t>	Pro osoby ohrožené domácím násilím </a:t>
            </a:r>
          </a:p>
          <a:p>
            <a:r>
              <a:rPr lang="cs-CZ" sz="1600" dirty="0"/>
              <a:t>LOCIKA – Praha 7, </a:t>
            </a:r>
            <a:r>
              <a:rPr lang="pl-PL" sz="1600" dirty="0"/>
              <a:t>každý čtvrtek od 16 do 18 hodin bez objednání</a:t>
            </a:r>
          </a:p>
          <a:p>
            <a:pPr marL="0" indent="0">
              <a:buNone/>
            </a:pPr>
            <a:r>
              <a:rPr lang="cs-CZ" sz="1700" dirty="0"/>
              <a:t>	</a:t>
            </a:r>
            <a:r>
              <a:rPr lang="cs-CZ" sz="1400" dirty="0"/>
              <a:t>Osobní </a:t>
            </a:r>
          </a:p>
          <a:p>
            <a:pPr marL="0" indent="0">
              <a:buNone/>
            </a:pPr>
            <a:r>
              <a:rPr lang="cs-CZ" sz="1400" dirty="0"/>
              <a:t>	Pro děti a mladé lidi, rodiče, pečující osoby, odborníkům a odbornicím ze školství nebo sociálně-právní ochrany.</a:t>
            </a:r>
          </a:p>
        </p:txBody>
      </p:sp>
      <p:sp>
        <p:nvSpPr>
          <p:cNvPr id="4" name="Tlačítko akce: Získat informace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D44DB59-89D5-4031-B0F8-9440A52613B7}"/>
              </a:ext>
            </a:extLst>
          </p:cNvPr>
          <p:cNvSpPr/>
          <p:nvPr/>
        </p:nvSpPr>
        <p:spPr>
          <a:xfrm>
            <a:off x="1189607" y="2082953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lačítko akce: Získat informac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9B94FC6-7A50-4A67-8E79-DE76F2A36FE8}"/>
              </a:ext>
            </a:extLst>
          </p:cNvPr>
          <p:cNvSpPr/>
          <p:nvPr/>
        </p:nvSpPr>
        <p:spPr>
          <a:xfrm>
            <a:off x="1189606" y="2961842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lačítko akce: Získat informac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0375A95-82C4-4632-8257-2FE3259DA81E}"/>
              </a:ext>
            </a:extLst>
          </p:cNvPr>
          <p:cNvSpPr/>
          <p:nvPr/>
        </p:nvSpPr>
        <p:spPr>
          <a:xfrm>
            <a:off x="1189605" y="3968063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lačítko akce: Získat informac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E830286-9C21-4606-8307-7589C63E3309}"/>
              </a:ext>
            </a:extLst>
          </p:cNvPr>
          <p:cNvSpPr/>
          <p:nvPr/>
        </p:nvSpPr>
        <p:spPr>
          <a:xfrm>
            <a:off x="1207358" y="4958428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lačítko akce: Získat informac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F7B5CD6-2FFF-4E2B-9CC5-CBBED212D1EA}"/>
              </a:ext>
            </a:extLst>
          </p:cNvPr>
          <p:cNvSpPr/>
          <p:nvPr/>
        </p:nvSpPr>
        <p:spPr>
          <a:xfrm>
            <a:off x="1207358" y="5988175"/>
            <a:ext cx="195309" cy="177554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Grafický objekt 8" descr="Schůzka">
            <a:extLst>
              <a:ext uri="{FF2B5EF4-FFF2-40B4-BE49-F238E27FC236}">
                <a16:creationId xmlns:a16="http://schemas.microsoft.com/office/drawing/2014/main" id="{F86FD4B2-C747-4430-A999-AF206EEAC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9605" y="1746284"/>
            <a:ext cx="223421" cy="223421"/>
          </a:xfrm>
          <a:prstGeom prst="rect">
            <a:avLst/>
          </a:prstGeom>
        </p:spPr>
      </p:pic>
      <p:pic>
        <p:nvPicPr>
          <p:cNvPr id="10" name="Grafický objekt 9" descr="Schůzka">
            <a:extLst>
              <a:ext uri="{FF2B5EF4-FFF2-40B4-BE49-F238E27FC236}">
                <a16:creationId xmlns:a16="http://schemas.microsoft.com/office/drawing/2014/main" id="{744E388B-547F-4E04-B012-5DEFE795D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5548" y="2666498"/>
            <a:ext cx="223421" cy="223421"/>
          </a:xfrm>
          <a:prstGeom prst="rect">
            <a:avLst/>
          </a:prstGeom>
        </p:spPr>
      </p:pic>
      <p:pic>
        <p:nvPicPr>
          <p:cNvPr id="11" name="Grafický objekt 10" descr="Schůzka">
            <a:extLst>
              <a:ext uri="{FF2B5EF4-FFF2-40B4-BE49-F238E27FC236}">
                <a16:creationId xmlns:a16="http://schemas.microsoft.com/office/drawing/2014/main" id="{6C99C09F-2CD6-40BC-8773-8818DD250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5547" y="3612768"/>
            <a:ext cx="223421" cy="223421"/>
          </a:xfrm>
          <a:prstGeom prst="rect">
            <a:avLst/>
          </a:prstGeom>
        </p:spPr>
      </p:pic>
      <p:pic>
        <p:nvPicPr>
          <p:cNvPr id="12" name="Grafický objekt 11" descr="Schůzka">
            <a:extLst>
              <a:ext uri="{FF2B5EF4-FFF2-40B4-BE49-F238E27FC236}">
                <a16:creationId xmlns:a16="http://schemas.microsoft.com/office/drawing/2014/main" id="{0A96502F-279E-4686-8D03-46EE98DD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7358" y="4611795"/>
            <a:ext cx="223421" cy="223421"/>
          </a:xfrm>
          <a:prstGeom prst="rect">
            <a:avLst/>
          </a:prstGeom>
        </p:spPr>
      </p:pic>
      <p:pic>
        <p:nvPicPr>
          <p:cNvPr id="13" name="Grafický objekt 12" descr="Schůzka">
            <a:extLst>
              <a:ext uri="{FF2B5EF4-FFF2-40B4-BE49-F238E27FC236}">
                <a16:creationId xmlns:a16="http://schemas.microsoft.com/office/drawing/2014/main" id="{2D2C3383-B8B9-4690-AF51-641E9AE63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9605" y="5643720"/>
            <a:ext cx="223421" cy="2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6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49A6D-59B5-4FD0-AFD2-47A862960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Krizová pomoc- telefonická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F4D5E-53D5-4888-AAE8-8D8B8D70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400" dirty="0"/>
              <a:t>Pražská linka důvěry, tel. 222 580 697 </a:t>
            </a:r>
          </a:p>
          <a:p>
            <a:pPr fontAlgn="base"/>
            <a:r>
              <a:rPr lang="cs-CZ" sz="2400" dirty="0"/>
              <a:t>Linka důvěry DKC, tel. 777 715 215 </a:t>
            </a:r>
          </a:p>
          <a:p>
            <a:pPr fontAlgn="base"/>
            <a:r>
              <a:rPr lang="cs-CZ" sz="2400" dirty="0"/>
              <a:t>Linka bezpečí, tel. 116 111 </a:t>
            </a:r>
          </a:p>
          <a:p>
            <a:pPr fontAlgn="base"/>
            <a:r>
              <a:rPr lang="cs-CZ" sz="2400" dirty="0"/>
              <a:t>Modrá linka (pro kohokoliv v náročné živ. situaci), tel. 608 902 410 </a:t>
            </a:r>
          </a:p>
          <a:p>
            <a:pPr fontAlgn="base"/>
            <a:r>
              <a:rPr lang="cs-CZ" sz="2400" dirty="0"/>
              <a:t>Linka pro ženy a dívky (dívky a ženy v náročné životní situaci), tel. 603 210 999 </a:t>
            </a:r>
          </a:p>
          <a:p>
            <a:pPr fontAlgn="base"/>
            <a:r>
              <a:rPr lang="cs-CZ" sz="2400" dirty="0"/>
              <a:t>ROSA – Krizová linka pro oběti domácího násilí, tel. 800 60 50 80   </a:t>
            </a:r>
          </a:p>
          <a:p>
            <a:pPr fontAlgn="base"/>
            <a:r>
              <a:rPr lang="cs-CZ" sz="2400" dirty="0"/>
              <a:t>Linka </a:t>
            </a:r>
            <a:r>
              <a:rPr lang="cs-CZ" sz="2400" dirty="0" err="1"/>
              <a:t>Anabell</a:t>
            </a:r>
            <a:r>
              <a:rPr lang="cs-CZ" sz="2400" dirty="0"/>
              <a:t> (problematika poruchy příjmu potravy), tel. 774 467 293 </a:t>
            </a:r>
          </a:p>
          <a:p>
            <a:pPr fontAlgn="base"/>
            <a:r>
              <a:rPr lang="cs-CZ" sz="2400" dirty="0"/>
              <a:t>Krizová linka Fokus Praha, tel. 777 800 983 </a:t>
            </a:r>
          </a:p>
          <a:p>
            <a:endParaRPr lang="cs-CZ" dirty="0"/>
          </a:p>
        </p:txBody>
      </p:sp>
      <p:pic>
        <p:nvPicPr>
          <p:cNvPr id="5" name="Grafický objekt 4" descr="Call centrum">
            <a:extLst>
              <a:ext uri="{FF2B5EF4-FFF2-40B4-BE49-F238E27FC236}">
                <a16:creationId xmlns:a16="http://schemas.microsoft.com/office/drawing/2014/main" id="{F37C29E9-5E86-4965-AF47-BA9FF5B0D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2741" y="743181"/>
            <a:ext cx="516383" cy="51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81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445</Words>
  <Application>Microsoft Office PowerPoint</Application>
  <PresentationFormat>Širokoúhlá obrazovka</PresentationFormat>
  <Paragraphs>43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Kontakty na krizovou pomoc  Hl.m.Praha</vt:lpstr>
      <vt:lpstr>Krizová pomoc - ambulantní</vt:lpstr>
      <vt:lpstr>Krizová pomoc - ambulantní</vt:lpstr>
      <vt:lpstr>Krizová pomoc- telefonická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Kontakty na krizovou pomoc</dc:title>
  <dc:creator>Kateřina Švecová</dc:creator>
  <cp:lastModifiedBy>Radka Balková</cp:lastModifiedBy>
  <cp:revision>9</cp:revision>
  <dcterms:created xsi:type="dcterms:W3CDTF">2024-03-13T12:06:10Z</dcterms:created>
  <dcterms:modified xsi:type="dcterms:W3CDTF">2024-03-14T15:04:17Z</dcterms:modified>
</cp:coreProperties>
</file>