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h3l39j8bfiXdD8YspCNJz+kh63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2024009"/>
            <a:ext cx="8390562" cy="14859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/>
              <a:t>Krizová pomoc – prostředník mezi jedincem a krizí 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3999" y="3602038"/>
            <a:ext cx="8390563" cy="826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Magdalena Opletalová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0"/>
          <p:cNvSpPr txBox="1"/>
          <p:nvPr>
            <p:ph type="ctrTitle"/>
          </p:nvPr>
        </p:nvSpPr>
        <p:spPr>
          <a:xfrm>
            <a:off x="67603" y="793630"/>
            <a:ext cx="11871356" cy="725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lang="cs-CZ" sz="4000">
                <a:latin typeface="Arial"/>
                <a:ea typeface="Arial"/>
                <a:cs typeface="Arial"/>
                <a:sym typeface="Arial"/>
              </a:rPr>
              <a:t>Fáze a formy krizové intervence</a:t>
            </a:r>
            <a:endParaRPr/>
          </a:p>
        </p:txBody>
      </p:sp>
      <p:sp>
        <p:nvSpPr>
          <p:cNvPr id="179" name="Google Shape;179;p10"/>
          <p:cNvSpPr txBox="1"/>
          <p:nvPr>
            <p:ph idx="1" type="subTitle"/>
          </p:nvPr>
        </p:nvSpPr>
        <p:spPr>
          <a:xfrm>
            <a:off x="253041" y="1519251"/>
            <a:ext cx="11573774" cy="4864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cs-CZ">
                <a:latin typeface="Arial"/>
                <a:ea typeface="Arial"/>
                <a:cs typeface="Arial"/>
                <a:sym typeface="Arial"/>
              </a:rPr>
              <a:t>Fáze krizové intervence: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navázání kontaktu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zajištění bezpečí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proces získávání informací, mapování situace, prozkoumání možností, 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využití intervenčních technik, plánování, jak krizi řešit.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závěrečná fáze - klient stabilizován, schopný rozhodování, informovaný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Úspěšná intervence zahrnuje získání základních informací o pacientovi, navázání pozitivního vztahu, diskusi o událostech a poskytnutí emocionální podpory.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0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Google Shape;18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"/>
          <p:cNvSpPr txBox="1"/>
          <p:nvPr>
            <p:ph type="ctrTitle"/>
          </p:nvPr>
        </p:nvSpPr>
        <p:spPr>
          <a:xfrm>
            <a:off x="67603" y="793630"/>
            <a:ext cx="11871356" cy="725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lang="cs-CZ" sz="4000">
                <a:latin typeface="Arial"/>
                <a:ea typeface="Arial"/>
                <a:cs typeface="Arial"/>
                <a:sym typeface="Arial"/>
              </a:rPr>
              <a:t>Fáze a formy krizové intervence</a:t>
            </a:r>
            <a:endParaRPr/>
          </a:p>
        </p:txBody>
      </p:sp>
      <p:sp>
        <p:nvSpPr>
          <p:cNvPr id="189" name="Google Shape;189;p11"/>
          <p:cNvSpPr txBox="1"/>
          <p:nvPr>
            <p:ph idx="1" type="subTitle"/>
          </p:nvPr>
        </p:nvSpPr>
        <p:spPr>
          <a:xfrm>
            <a:off x="224286" y="1725283"/>
            <a:ext cx="11602529" cy="4658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cs-CZ" sz="2800">
                <a:latin typeface="Arial"/>
                <a:ea typeface="Arial"/>
                <a:cs typeface="Arial"/>
                <a:sym typeface="Arial"/>
              </a:rPr>
              <a:t>Formy krizové intervence: </a:t>
            </a:r>
            <a:endParaRPr/>
          </a:p>
          <a:p>
            <a:pPr indent="-457200" lvl="0" marL="4572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tváří v tvář v ambulanci nebo v terénu, </a:t>
            </a:r>
            <a:endParaRPr/>
          </a:p>
          <a:p>
            <a:pPr indent="-457200" lvl="0" marL="4572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telefonicky, </a:t>
            </a:r>
            <a:endParaRPr/>
          </a:p>
          <a:p>
            <a:pPr indent="-457200" lvl="0" marL="4572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písemně - e-mail, chatová komunikace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Krizová intervence je technika krátkodobého řízení, jejímž cílem je snížit potenciální trvalé poškození jedince postiženého krizí.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1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1" name="Google Shape;19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"/>
          <p:cNvSpPr txBox="1"/>
          <p:nvPr>
            <p:ph type="ctrTitle"/>
          </p:nvPr>
        </p:nvSpPr>
        <p:spPr>
          <a:xfrm>
            <a:off x="67603" y="793630"/>
            <a:ext cx="11871356" cy="725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lang="cs-CZ" sz="4000">
                <a:latin typeface="Times New Roman"/>
                <a:ea typeface="Times New Roman"/>
                <a:cs typeface="Times New Roman"/>
                <a:sym typeface="Times New Roman"/>
              </a:rPr>
              <a:t>Zásady krizové intervence</a:t>
            </a:r>
            <a:endParaRPr b="1"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2"/>
          <p:cNvSpPr txBox="1"/>
          <p:nvPr>
            <p:ph idx="1" type="subTitle"/>
          </p:nvPr>
        </p:nvSpPr>
        <p:spPr>
          <a:xfrm>
            <a:off x="224286" y="1725283"/>
            <a:ext cx="11602529" cy="4658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>
                <a:latin typeface="Times New Roman"/>
                <a:ea typeface="Times New Roman"/>
                <a:cs typeface="Times New Roman"/>
                <a:sym typeface="Times New Roman"/>
              </a:rPr>
              <a:t>Základní principy :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Times New Roman"/>
                <a:ea typeface="Times New Roman"/>
                <a:cs typeface="Times New Roman"/>
                <a:sym typeface="Times New Roman"/>
              </a:rPr>
              <a:t>zasáhnout bezprostředně po události a stabilizovat oběť nebo komunitu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Times New Roman"/>
                <a:ea typeface="Times New Roman"/>
                <a:cs typeface="Times New Roman"/>
                <a:sym typeface="Times New Roman"/>
              </a:rPr>
              <a:t> usnadnit pochopení toho, co se stalo 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Times New Roman"/>
                <a:ea typeface="Times New Roman"/>
                <a:cs typeface="Times New Roman"/>
                <a:sym typeface="Times New Roman"/>
              </a:rPr>
              <a:t>zaměřit se na řešení problémů v rámci možností osoby v krizi 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Times New Roman"/>
                <a:ea typeface="Times New Roman"/>
                <a:cs typeface="Times New Roman"/>
                <a:sym typeface="Times New Roman"/>
              </a:rPr>
              <a:t>podpořit soběstačnost s cílem obnovit  sociální fungování.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2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1" name="Google Shape;20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"/>
          <p:cNvSpPr txBox="1"/>
          <p:nvPr>
            <p:ph type="ctrTitle"/>
          </p:nvPr>
        </p:nvSpPr>
        <p:spPr>
          <a:xfrm>
            <a:off x="1524000" y="2024009"/>
            <a:ext cx="8390562" cy="14859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/>
              <a:t>Děkuji za pozornost</a:t>
            </a:r>
            <a:endParaRPr/>
          </a:p>
        </p:txBody>
      </p:sp>
      <p:sp>
        <p:nvSpPr>
          <p:cNvPr id="209" name="Google Shape;209;p13"/>
          <p:cNvSpPr txBox="1"/>
          <p:nvPr>
            <p:ph idx="1" type="subTitle"/>
          </p:nvPr>
        </p:nvSpPr>
        <p:spPr>
          <a:xfrm>
            <a:off x="1523999" y="3602038"/>
            <a:ext cx="8390563" cy="826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Prostor pro dotazy ☺</a:t>
            </a:r>
            <a:endParaRPr/>
          </a:p>
        </p:txBody>
      </p:sp>
      <p:sp>
        <p:nvSpPr>
          <p:cNvPr id="210" name="Google Shape;210;p13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1" name="Google Shape;21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ctrTitle"/>
          </p:nvPr>
        </p:nvSpPr>
        <p:spPr>
          <a:xfrm>
            <a:off x="67601" y="725620"/>
            <a:ext cx="12000755" cy="827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cs-CZ"/>
              <a:t>Krize -  </a:t>
            </a:r>
            <a:r>
              <a:rPr lang="cs-CZ" sz="6000">
                <a:latin typeface="Arial"/>
                <a:ea typeface="Arial"/>
                <a:cs typeface="Arial"/>
                <a:sym typeface="Arial"/>
              </a:rPr>
              <a:t>termín s různorodým obsahem</a:t>
            </a:r>
            <a:endParaRPr/>
          </a:p>
        </p:txBody>
      </p:sp>
      <p:sp>
        <p:nvSpPr>
          <p:cNvPr id="99" name="Google Shape;99;p2"/>
          <p:cNvSpPr txBox="1"/>
          <p:nvPr>
            <p:ph idx="1" type="subTitle"/>
          </p:nvPr>
        </p:nvSpPr>
        <p:spPr>
          <a:xfrm>
            <a:off x="267419" y="1552755"/>
            <a:ext cx="11559397" cy="4830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Jedno slovo krize - mnoho podob 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politická, 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hospodářská, 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vývojová, 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klimatická krize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krize středního věku,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migrační krize,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….. třeba krize po probdělé noci ☺</a:t>
            </a:r>
            <a:endParaRPr sz="3600"/>
          </a:p>
        </p:txBody>
      </p:sp>
      <p:sp>
        <p:nvSpPr>
          <p:cNvPr id="100" name="Google Shape;100;p2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>
            <p:ph type="ctrTitle"/>
          </p:nvPr>
        </p:nvSpPr>
        <p:spPr>
          <a:xfrm>
            <a:off x="67601" y="820012"/>
            <a:ext cx="12124399" cy="7845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cs-CZ"/>
              <a:t>Krize -  </a:t>
            </a:r>
            <a:r>
              <a:rPr lang="cs-CZ" sz="6000">
                <a:latin typeface="Arial"/>
                <a:ea typeface="Arial"/>
                <a:cs typeface="Arial"/>
                <a:sym typeface="Arial"/>
              </a:rPr>
              <a:t>termín s různorodým obsahem</a:t>
            </a:r>
            <a:endParaRPr/>
          </a:p>
        </p:txBody>
      </p:sp>
      <p:sp>
        <p:nvSpPr>
          <p:cNvPr id="109" name="Google Shape;109;p3"/>
          <p:cNvSpPr txBox="1"/>
          <p:nvPr>
            <p:ph idx="1" type="subTitle"/>
          </p:nvPr>
        </p:nvSpPr>
        <p:spPr>
          <a:xfrm>
            <a:off x="267419" y="1777042"/>
            <a:ext cx="11369616" cy="4028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857250" lvl="0" marL="85725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7200">
                <a:latin typeface="Arial"/>
                <a:ea typeface="Arial"/>
                <a:cs typeface="Arial"/>
                <a:sym typeface="Arial"/>
              </a:rPr>
              <a:t>situace, v níž je nutné učinit rozhodnutí</a:t>
            </a:r>
            <a:endParaRPr/>
          </a:p>
          <a:p>
            <a:pPr indent="-857250" lvl="0" marL="8572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7200">
                <a:latin typeface="Arial"/>
                <a:ea typeface="Arial"/>
                <a:cs typeface="Arial"/>
                <a:sym typeface="Arial"/>
              </a:rPr>
              <a:t>svízelná, tísnivá či beznadějná situace</a:t>
            </a:r>
            <a:endParaRPr/>
          </a:p>
          <a:p>
            <a:pPr indent="-857250" lvl="0" marL="8572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7200">
                <a:latin typeface="Arial"/>
                <a:ea typeface="Arial"/>
                <a:cs typeface="Arial"/>
                <a:sym typeface="Arial"/>
              </a:rPr>
              <a:t>nebezpečný okamžik</a:t>
            </a:r>
            <a:endParaRPr sz="7200">
              <a:latin typeface="Arial"/>
              <a:ea typeface="Arial"/>
              <a:cs typeface="Arial"/>
              <a:sym typeface="Arial"/>
            </a:endParaRPr>
          </a:p>
          <a:p>
            <a:pPr indent="-857250" lvl="0" marL="8572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7200">
                <a:latin typeface="Arial"/>
                <a:ea typeface="Arial"/>
                <a:cs typeface="Arial"/>
                <a:sym typeface="Arial"/>
              </a:rPr>
              <a:t>zmatek, bod obratu</a:t>
            </a: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ctrTitle"/>
          </p:nvPr>
        </p:nvSpPr>
        <p:spPr>
          <a:xfrm>
            <a:off x="67603" y="793630"/>
            <a:ext cx="11923114" cy="8971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cs-CZ" sz="6000">
                <a:latin typeface="Arial"/>
                <a:ea typeface="Arial"/>
                <a:cs typeface="Arial"/>
                <a:sym typeface="Arial"/>
              </a:rPr>
              <a:t>Krize - subjektivně ohrožující situace</a:t>
            </a:r>
            <a:endParaRPr b="1"/>
          </a:p>
        </p:txBody>
      </p:sp>
      <p:sp>
        <p:nvSpPr>
          <p:cNvPr id="119" name="Google Shape;119;p4"/>
          <p:cNvSpPr txBox="1"/>
          <p:nvPr>
            <p:ph idx="1" type="subTitle"/>
          </p:nvPr>
        </p:nvSpPr>
        <p:spPr>
          <a:xfrm>
            <a:off x="201284" y="1690777"/>
            <a:ext cx="11625532" cy="4692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dynamický náboj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potenciál změny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Důsledek střetu s překážkou, kterou jedinec neumí vlastními silami, (včetně vyrovnávacích strategií a pomoci sociálního okolí) zvládnout v přijatelném čase a navyklým způsobem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problém z pohledu zasaženého jedince nad jeho možnosti zvládání</a:t>
            </a:r>
            <a:endParaRPr/>
          </a:p>
          <a:p>
            <a:pPr indent="-342900" lvl="0" marL="3429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příležitost ke změně 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cs-CZ">
                <a:latin typeface="Arial"/>
                <a:ea typeface="Arial"/>
                <a:cs typeface="Arial"/>
                <a:sym typeface="Arial"/>
              </a:rPr>
              <a:t>Krize je tedy nebezpečí i příležitost!</a:t>
            </a:r>
            <a:endParaRPr/>
          </a:p>
        </p:txBody>
      </p:sp>
      <p:sp>
        <p:nvSpPr>
          <p:cNvPr id="120" name="Google Shape;120;p4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ctrTitle"/>
          </p:nvPr>
        </p:nvSpPr>
        <p:spPr>
          <a:xfrm>
            <a:off x="67602" y="793630"/>
            <a:ext cx="11923115" cy="8971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cs-CZ" sz="6000">
                <a:latin typeface="Arial"/>
                <a:ea typeface="Arial"/>
                <a:cs typeface="Arial"/>
                <a:sym typeface="Arial"/>
              </a:rPr>
              <a:t>Krize (podle Baldwina)</a:t>
            </a:r>
            <a:endParaRPr b="1"/>
          </a:p>
        </p:txBody>
      </p:sp>
      <p:sp>
        <p:nvSpPr>
          <p:cNvPr id="129" name="Google Shape;129;p5"/>
          <p:cNvSpPr txBox="1"/>
          <p:nvPr>
            <p:ph idx="1" type="subTitle"/>
          </p:nvPr>
        </p:nvSpPr>
        <p:spPr>
          <a:xfrm>
            <a:off x="201284" y="1690777"/>
            <a:ext cx="11625532" cy="4692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7200">
                <a:latin typeface="Arial"/>
                <a:ea typeface="Arial"/>
                <a:cs typeface="Arial"/>
                <a:sym typeface="Arial"/>
              </a:rPr>
              <a:t>▪ Situační krize  - nepředvídatelná událost, ztráta, změna, nutnost volby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7200">
                <a:latin typeface="Arial"/>
                <a:ea typeface="Arial"/>
                <a:cs typeface="Arial"/>
                <a:sym typeface="Arial"/>
              </a:rPr>
              <a:t>▪ Tranzitorní krize - součást života, předvídatelné procesy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7200">
                <a:latin typeface="Arial"/>
                <a:ea typeface="Arial"/>
                <a:cs typeface="Arial"/>
                <a:sym typeface="Arial"/>
              </a:rPr>
              <a:t>▪ Krize pramenící z náhlého traumatizujícího stresoru, hromadná neštěstí a katastrofy.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7200">
                <a:latin typeface="Arial"/>
                <a:ea typeface="Arial"/>
                <a:cs typeface="Arial"/>
                <a:sym typeface="Arial"/>
              </a:rPr>
              <a:t>▪ Krize s původem v oblasti psychopatologie (zkušenost s duševním onemocněním, poruchy osobnosti, závislosti)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7200">
                <a:latin typeface="Arial"/>
                <a:ea typeface="Arial"/>
                <a:cs typeface="Arial"/>
                <a:sym typeface="Arial"/>
              </a:rPr>
              <a:t>▪ Neodkladné krizové stavy (akutní psychotické stavy, intoxikace, sebevražedné nebo vražedné chování, agrese, akutní záchvaty …)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/>
          <p:nvPr>
            <p:ph type="ctrTitle"/>
          </p:nvPr>
        </p:nvSpPr>
        <p:spPr>
          <a:xfrm>
            <a:off x="67602" y="793630"/>
            <a:ext cx="11923115" cy="8971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cs-CZ" sz="4400">
                <a:latin typeface="Arial"/>
                <a:ea typeface="Arial"/>
                <a:cs typeface="Arial"/>
                <a:sym typeface="Arial"/>
              </a:rPr>
              <a:t>Faktory zvládání krize</a:t>
            </a:r>
            <a:endParaRPr/>
          </a:p>
        </p:txBody>
      </p:sp>
      <p:sp>
        <p:nvSpPr>
          <p:cNvPr id="139" name="Google Shape;139;p6"/>
          <p:cNvSpPr txBox="1"/>
          <p:nvPr>
            <p:ph idx="1" type="subTitle"/>
          </p:nvPr>
        </p:nvSpPr>
        <p:spPr>
          <a:xfrm>
            <a:off x="201284" y="1690777"/>
            <a:ext cx="11625532" cy="4692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Zvládání zátěžových situací a krizí = tzv. </a:t>
            </a:r>
            <a:r>
              <a:rPr b="1" lang="cs-CZ" sz="2800">
                <a:latin typeface="Arial"/>
                <a:ea typeface="Arial"/>
                <a:cs typeface="Arial"/>
                <a:sym typeface="Arial"/>
              </a:rPr>
              <a:t>coping</a:t>
            </a:r>
            <a:r>
              <a:rPr lang="cs-CZ" sz="2800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cs-CZ" sz="2800">
                <a:latin typeface="Arial"/>
                <a:ea typeface="Arial"/>
                <a:cs typeface="Arial"/>
                <a:sym typeface="Arial"/>
              </a:rPr>
              <a:t>Copingové strategie </a:t>
            </a:r>
            <a:r>
              <a:rPr lang="cs-CZ" sz="2800">
                <a:latin typeface="Arial"/>
                <a:ea typeface="Arial"/>
                <a:cs typeface="Arial"/>
                <a:sym typeface="Arial"/>
              </a:rPr>
              <a:t>- vytvářeny celý život , významný vliv rodina, škola, zaměstnání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cs-CZ" sz="2800">
                <a:latin typeface="Arial"/>
                <a:ea typeface="Arial"/>
                <a:cs typeface="Arial"/>
                <a:sym typeface="Arial"/>
              </a:rPr>
              <a:t>Hyperprotektivita</a:t>
            </a:r>
            <a:r>
              <a:rPr lang="cs-CZ" sz="2800">
                <a:latin typeface="Arial"/>
                <a:ea typeface="Arial"/>
                <a:cs typeface="Arial"/>
                <a:sym typeface="Arial"/>
              </a:rPr>
              <a:t> nebo </a:t>
            </a:r>
            <a:r>
              <a:rPr b="1" lang="cs-CZ" sz="2800">
                <a:latin typeface="Arial"/>
                <a:ea typeface="Arial"/>
                <a:cs typeface="Arial"/>
                <a:sym typeface="Arial"/>
              </a:rPr>
              <a:t>nadměrná přísnost </a:t>
            </a:r>
            <a:r>
              <a:rPr lang="cs-CZ" sz="2800">
                <a:latin typeface="Arial"/>
                <a:ea typeface="Arial"/>
                <a:cs typeface="Arial"/>
                <a:sym typeface="Arial"/>
              </a:rPr>
              <a:t>– riziko zvládání zátěžových situací v dospělosti  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Coping = úsilí vynaložené na minimalizaci vzniklých konfliktů prostřednictvím vnější i vnitřní (psychické) činnosti, </a:t>
            </a:r>
            <a:r>
              <a:rPr b="1" lang="cs-CZ" sz="2800">
                <a:latin typeface="Arial"/>
                <a:ea typeface="Arial"/>
                <a:cs typeface="Arial"/>
                <a:sym typeface="Arial"/>
              </a:rPr>
              <a:t>cílem copingových strategií je změnit stresovou situaci, snížit hrozbu nebo udržet stres ve zvladatelných mezích.</a:t>
            </a:r>
            <a:endParaRPr/>
          </a:p>
        </p:txBody>
      </p:sp>
      <p:sp>
        <p:nvSpPr>
          <p:cNvPr id="140" name="Google Shape;140;p6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 txBox="1"/>
          <p:nvPr>
            <p:ph type="ctrTitle"/>
          </p:nvPr>
        </p:nvSpPr>
        <p:spPr>
          <a:xfrm>
            <a:off x="67603" y="793630"/>
            <a:ext cx="11871356" cy="725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cs-CZ" sz="3600">
                <a:latin typeface="Arial"/>
                <a:ea typeface="Arial"/>
                <a:cs typeface="Arial"/>
                <a:sym typeface="Arial"/>
              </a:rPr>
              <a:t>Osobnostní charakteristiky napomáhající zvládání krizí</a:t>
            </a:r>
            <a:endParaRPr b="1" sz="7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7"/>
          <p:cNvSpPr txBox="1"/>
          <p:nvPr>
            <p:ph idx="1" type="subTitle"/>
          </p:nvPr>
        </p:nvSpPr>
        <p:spPr>
          <a:xfrm>
            <a:off x="207034" y="1587261"/>
            <a:ext cx="11619782" cy="47962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cs-CZ">
                <a:latin typeface="Arial"/>
                <a:ea typeface="Arial"/>
                <a:cs typeface="Arial"/>
                <a:sym typeface="Arial"/>
              </a:rPr>
              <a:t>resilience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lang="cs-CZ">
                <a:latin typeface="Arial"/>
                <a:ea typeface="Arial"/>
                <a:cs typeface="Arial"/>
                <a:sym typeface="Arial"/>
              </a:rPr>
              <a:t>optimismus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 a pozitivní efektivita,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kladné sebehodnocení a </a:t>
            </a:r>
            <a:r>
              <a:rPr b="1" lang="cs-CZ">
                <a:latin typeface="Arial"/>
                <a:ea typeface="Arial"/>
                <a:cs typeface="Arial"/>
                <a:sym typeface="Arial"/>
              </a:rPr>
              <a:t>sebedůvěra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, pocit smysluplnosti obtížné situace, </a:t>
            </a:r>
            <a:r>
              <a:rPr b="1" lang="cs-CZ">
                <a:latin typeface="Arial"/>
                <a:ea typeface="Arial"/>
                <a:cs typeface="Arial"/>
                <a:sym typeface="Arial"/>
              </a:rPr>
              <a:t>smysluplnost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 života, 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Přítomnost sociální opory, srozumitelnost situace, 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smysl pro humor. 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věk, zdravotní stav, pohlaví, materiální a ekonomická situace,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kulturní a společenské vlivy.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cs-CZ">
                <a:latin typeface="Arial"/>
                <a:ea typeface="Arial"/>
                <a:cs typeface="Arial"/>
                <a:sym typeface="Arial"/>
              </a:rPr>
              <a:t>Resilience - schopnost adaptovat se na nepříznivé podmínky a využít své kompetence. </a:t>
            </a: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"/>
          <p:cNvSpPr txBox="1"/>
          <p:nvPr>
            <p:ph type="ctrTitle"/>
          </p:nvPr>
        </p:nvSpPr>
        <p:spPr>
          <a:xfrm>
            <a:off x="67603" y="793630"/>
            <a:ext cx="11871356" cy="725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lang="cs-CZ" sz="4000">
                <a:latin typeface="Arial"/>
                <a:ea typeface="Arial"/>
                <a:cs typeface="Arial"/>
                <a:sym typeface="Arial"/>
              </a:rPr>
              <a:t>Krizová intervence</a:t>
            </a:r>
            <a:endParaRPr/>
          </a:p>
        </p:txBody>
      </p:sp>
      <p:sp>
        <p:nvSpPr>
          <p:cNvPr id="159" name="Google Shape;159;p8"/>
          <p:cNvSpPr txBox="1"/>
          <p:nvPr>
            <p:ph idx="1" type="subTitle"/>
          </p:nvPr>
        </p:nvSpPr>
        <p:spPr>
          <a:xfrm>
            <a:off x="198408" y="1519251"/>
            <a:ext cx="11628408" cy="4864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cs-CZ">
                <a:latin typeface="Arial"/>
                <a:ea typeface="Arial"/>
                <a:cs typeface="Arial"/>
                <a:sym typeface="Arial"/>
              </a:rPr>
              <a:t>jednorázový nebo krátkodobý intenzivní zásah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zvenčí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cílem je </a:t>
            </a:r>
            <a:r>
              <a:rPr b="1" lang="cs-CZ">
                <a:latin typeface="Arial"/>
                <a:ea typeface="Arial"/>
                <a:cs typeface="Arial"/>
                <a:sym typeface="Arial"/>
              </a:rPr>
              <a:t>stabilizace a podpora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v řešení krize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Směrování k dalším zdrojům pomoci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Úzké zaměření na ty aspekty klientovy minulosti nebo budoucnosti, které přímo souvisejí s krizí. 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cs-CZ">
                <a:latin typeface="Arial"/>
                <a:ea typeface="Arial"/>
                <a:cs typeface="Arial"/>
                <a:sym typeface="Arial"/>
              </a:rPr>
              <a:t>Zpřehlednění a strukturování situace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Empatie, emoce,  porozumění prožívání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cs-CZ">
                <a:latin typeface="Arial"/>
                <a:ea typeface="Arial"/>
                <a:cs typeface="Arial"/>
                <a:sym typeface="Arial"/>
              </a:rPr>
              <a:t>Prevence dekompenzace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a ohrožujícího chování</a:t>
            </a: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 txBox="1"/>
          <p:nvPr>
            <p:ph type="ctrTitle"/>
          </p:nvPr>
        </p:nvSpPr>
        <p:spPr>
          <a:xfrm>
            <a:off x="67603" y="793630"/>
            <a:ext cx="11871356" cy="725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lang="cs-CZ" sz="4000">
                <a:latin typeface="Arial"/>
                <a:ea typeface="Arial"/>
                <a:cs typeface="Arial"/>
                <a:sym typeface="Arial"/>
              </a:rPr>
              <a:t>Krizová intervence</a:t>
            </a:r>
            <a:endParaRPr/>
          </a:p>
        </p:txBody>
      </p:sp>
      <p:sp>
        <p:nvSpPr>
          <p:cNvPr id="169" name="Google Shape;169;p9"/>
          <p:cNvSpPr txBox="1"/>
          <p:nvPr>
            <p:ph idx="1" type="subTitle"/>
          </p:nvPr>
        </p:nvSpPr>
        <p:spPr>
          <a:xfrm>
            <a:off x="224286" y="1725283"/>
            <a:ext cx="11602529" cy="4658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Krizová intervence je komplexní pomoc, která může zahrnovat řadu složek: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praktická intervence (včetně policie, záchranky)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psychologická intervence zaměřená na problém, který krizi vyvolal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sociální intervence - ubytování, strava, pomoc při uplatňování práv a řešení osobních věcí.</a:t>
            </a:r>
            <a:endParaRPr/>
          </a:p>
          <a:p>
            <a:pPr indent="-285750" lvl="0" marL="28575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pomoc při prosazování oprávněných nároků. 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Eklektická metoda neodkladné první pomoci osobám v mentální či emocionální krizi, postupy jsou čerpány z metod krátkodobých psychoterapií, z teorie krize a ze znalosti mechanismu působení stresu.</a:t>
            </a:r>
            <a:endParaRPr/>
          </a:p>
        </p:txBody>
      </p:sp>
      <p:sp>
        <p:nvSpPr>
          <p:cNvPr id="170" name="Google Shape;170;p9"/>
          <p:cNvSpPr/>
          <p:nvPr/>
        </p:nvSpPr>
        <p:spPr>
          <a:xfrm>
            <a:off x="0" y="-1"/>
            <a:ext cx="12192000" cy="725621"/>
          </a:xfrm>
          <a:prstGeom prst="rect">
            <a:avLst/>
          </a:prstGeom>
          <a:solidFill>
            <a:srgbClr val="548135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1" name="Google Shape;17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746" y="6184283"/>
            <a:ext cx="1079583" cy="606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1542" y="6196080"/>
            <a:ext cx="619432" cy="619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01" y="6176670"/>
            <a:ext cx="2109259" cy="63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2024-03-11T18:54:45Z</dcterms:created>
  <dc:creator>Radka Balková</dc:creator>
</cp:coreProperties>
</file>